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8" r:id="rId3"/>
    <p:sldId id="256" r:id="rId4"/>
    <p:sldId id="257" r:id="rId5"/>
    <p:sldId id="259" r:id="rId6"/>
    <p:sldId id="258" r:id="rId7"/>
    <p:sldId id="260" r:id="rId8"/>
    <p:sldId id="261" r:id="rId9"/>
    <p:sldId id="262" r:id="rId10"/>
    <p:sldId id="263" r:id="rId11"/>
    <p:sldId id="264" r:id="rId12"/>
    <p:sldId id="265" r:id="rId13"/>
    <p:sldId id="266" r:id="rId14"/>
    <p:sldId id="267" r:id="rId15"/>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6" name="Text Placeholder 9"/>
          <p:cNvSpPr>
            <a:spLocks noGrp="1"/>
          </p:cNvSpPr>
          <p:nvPr>
            <p:ph type="body" sz="quarter" idx="14" hasCustomPrompt="1"/>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Date Placeholder 2"/>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编辑母版文本样式</a:t>
            </a:r>
            <a:endParaRPr lang="zh-CN" altLang="en-US"/>
          </a:p>
        </p:txBody>
      </p:sp>
      <p:sp>
        <p:nvSpPr>
          <p:cNvPr id="3" name="Text Placeholder 2"/>
          <p:cNvSpPr>
            <a:spLocks noGrp="1"/>
          </p:cNvSpPr>
          <p:nvPr>
            <p:ph type="body" idx="1" hasCustomPrompt="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编辑母版文本样式</a:t>
            </a:r>
            <a:endParaRPr lang="zh-CN" altLang="en-US"/>
          </a:p>
        </p:txBody>
      </p:sp>
      <p:sp>
        <p:nvSpPr>
          <p:cNvPr id="3" name="Text Placeholder 2"/>
          <p:cNvSpPr>
            <a:spLocks noGrp="1"/>
          </p:cNvSpPr>
          <p:nvPr>
            <p:ph type="body" idx="1" hasCustomPrompt="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85800" y="685800"/>
            <a:ext cx="7823200" cy="5308600"/>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nchor="ct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84211" y="685800"/>
            <a:ext cx="4937655" cy="3615267"/>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5808133" y="685801"/>
            <a:ext cx="4934479" cy="3615266"/>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84211" y="1270529"/>
            <a:ext cx="4937655" cy="3030538"/>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5806545" y="1262062"/>
            <a:ext cx="4929188" cy="3030538"/>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84212" y="685800"/>
            <a:ext cx="5943601" cy="5308600"/>
          </a:xfrm>
        </p:spPr>
        <p:txBody>
          <a:bodyPr anchor="ct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825E44E-3074-4C98-B646-EDFD4B57CF8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2858F1-98EC-465B-A117-60AD9CF6F4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825E44E-3074-4C98-B646-EDFD4B57CF8B}" type="datetimeFigureOut">
              <a:rPr lang="zh-CN" altLang="en-US" smtClean="0"/>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C2858F1-98EC-465B-A117-60AD9CF6F4DA}"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33258;&#20027;&#23398;&#20064;&#27169;&#26495;.doc" TargetMode="Externa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hyperlink" Target="../../../&#25945;&#25351;&#22996;&#24037;&#20316;/&#39033;&#30446;&#35780;&#23457;/&#22823;&#36830;&#29702;&#24037;2022&#65288;&#37325;&#28857;&#35838;&#39064;1&#32452;&#65289;/&#30005;&#23376;&#29256;&#35838;&#39064;&#31435;&#39033;&#30003;&#25253;&#20070;/&#37041;&#33673;-&#38485;&#35199;&#20132;&#36890;&#32844;&#19994;&#25216;&#26415;&#23398;&#38498;-&#38754;&#21521;&#23398;&#31185;&#26680;&#24515;&#32032;&#20859;&#22521;&#20859;&#30340;&#22806;&#35821;&#25945;&#32946;&#36136;&#37327;&#35780;&#20215;&#20307;&#31995;&#24314;&#26500;.pdf" TargetMode="External"/><Relationship Id="rId1" Type="http://schemas.openxmlformats.org/officeDocument/2006/relationships/hyperlink" Target="../../../&#25945;&#25351;&#22996;&#24037;&#20316;/&#39033;&#30446;&#35780;&#23457;/&#22823;&#36830;&#29702;&#24037;2022&#65288;&#37325;&#28857;&#35838;&#39064;1&#32452;&#65289;/&#30005;&#23376;&#29256;&#35838;&#39064;&#31435;&#39033;&#30003;&#25253;&#20070;/&#21016;&#28205;&#38155;-&#38485;&#35199;&#38081;&#36335;&#24037;&#31243;&#32844;&#19994;&#25216;&#26415;&#23398;&#38498;-&#22522;&#20110;2021&#35838;&#31243;&#26631;&#20934;&#30340;&#39640;&#32844;&#33521;&#35821;&#25945;&#26448;&#35780;&#20215;&#26694;&#26550;&#12289;&#25351;&#26631;&#19982;&#26041;&#27861;&#30740;&#3135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28821" y="1382343"/>
            <a:ext cx="5886450" cy="5305425"/>
          </a:xfrm>
          <a:prstGeom prst="rect">
            <a:avLst/>
          </a:prstGeom>
        </p:spPr>
      </p:pic>
      <p:pic>
        <p:nvPicPr>
          <p:cNvPr id="5" name="图片 4"/>
          <p:cNvPicPr>
            <a:picLocks noChangeAspect="1"/>
          </p:cNvPicPr>
          <p:nvPr/>
        </p:nvPicPr>
        <p:blipFill>
          <a:blip r:embed="rId2"/>
          <a:stretch>
            <a:fillRect/>
          </a:stretch>
        </p:blipFill>
        <p:spPr>
          <a:xfrm>
            <a:off x="6213068" y="1404937"/>
            <a:ext cx="5762625" cy="2219325"/>
          </a:xfrm>
          <a:prstGeom prst="rect">
            <a:avLst/>
          </a:prstGeom>
        </p:spPr>
      </p:pic>
      <p:sp>
        <p:nvSpPr>
          <p:cNvPr id="6" name="矩形 5"/>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混合式教学模式下高职学生英语自主学习能力提升的方法和实践研究</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01366" y="1472831"/>
            <a:ext cx="5762625" cy="5124450"/>
          </a:xfrm>
          <a:prstGeom prst="rect">
            <a:avLst/>
          </a:prstGeom>
        </p:spPr>
      </p:pic>
      <p:pic>
        <p:nvPicPr>
          <p:cNvPr id="5" name="图片 4"/>
          <p:cNvPicPr>
            <a:picLocks noChangeAspect="1"/>
          </p:cNvPicPr>
          <p:nvPr/>
        </p:nvPicPr>
        <p:blipFill>
          <a:blip r:embed="rId2"/>
          <a:stretch>
            <a:fillRect/>
          </a:stretch>
        </p:blipFill>
        <p:spPr>
          <a:xfrm>
            <a:off x="6260630" y="1537981"/>
            <a:ext cx="5753100" cy="2428875"/>
          </a:xfrm>
          <a:prstGeom prst="rect">
            <a:avLst/>
          </a:prstGeom>
        </p:spPr>
      </p:pic>
      <p:sp>
        <p:nvSpPr>
          <p:cNvPr id="6" name="矩形 5"/>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混合式教学模式下高职学生英语自主学习能力提升的方法和实践研究</a:t>
            </a:r>
            <a:endParaRPr lang="zh-CN" altLang="en-US" sz="2400" dirty="0">
              <a:latin typeface="宋体" panose="02010600030101010101" pitchFamily="2" charset="-122"/>
              <a:ea typeface="宋体" panose="02010600030101010101" pitchFamily="2" charset="-122"/>
            </a:endParaRPr>
          </a:p>
        </p:txBody>
      </p:sp>
      <p:sp>
        <p:nvSpPr>
          <p:cNvPr id="7" name="文本框 6"/>
          <p:cNvSpPr txBox="1"/>
          <p:nvPr/>
        </p:nvSpPr>
        <p:spPr>
          <a:xfrm>
            <a:off x="6117049" y="4072269"/>
            <a:ext cx="6032421" cy="2708434"/>
          </a:xfrm>
          <a:prstGeom prst="rect">
            <a:avLst/>
          </a:prstGeom>
          <a:noFill/>
        </p:spPr>
        <p:txBody>
          <a:bodyPr wrap="none" rtlCol="0">
            <a:spAutoFit/>
          </a:bodyPr>
          <a:lstStyle/>
          <a:p>
            <a:r>
              <a:rPr lang="en-US" altLang="zh-CN" dirty="0">
                <a:solidFill>
                  <a:srgbClr val="FFFF00"/>
                </a:solidFill>
                <a:latin typeface="宋体" panose="02010600030101010101" pitchFamily="2" charset="-122"/>
                <a:ea typeface="宋体" panose="02010600030101010101" pitchFamily="2" charset="-122"/>
              </a:rPr>
              <a:t>【</a:t>
            </a:r>
            <a:r>
              <a:rPr lang="zh-CN" altLang="en-US" dirty="0">
                <a:solidFill>
                  <a:srgbClr val="FFFF00"/>
                </a:solidFill>
                <a:latin typeface="宋体" panose="02010600030101010101" pitchFamily="2" charset="-122"/>
                <a:ea typeface="宋体" panose="02010600030101010101" pitchFamily="2" charset="-122"/>
              </a:rPr>
              <a:t>假设</a:t>
            </a:r>
            <a:r>
              <a:rPr lang="en-US" altLang="zh-CN" dirty="0">
                <a:solidFill>
                  <a:srgbClr val="FFFF00"/>
                </a:solidFill>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自主学习能力 </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学习自觉性和自我管理能力</a:t>
            </a:r>
            <a:endParaRPr lang="en-US" altLang="zh-CN" dirty="0">
              <a:latin typeface="宋体" panose="02010600030101010101" pitchFamily="2" charset="-122"/>
              <a:ea typeface="宋体" panose="02010600030101010101" pitchFamily="2" charset="-122"/>
            </a:endParaRPr>
          </a:p>
          <a:p>
            <a:r>
              <a:rPr lang="en-US" altLang="zh-CN" dirty="0">
                <a:solidFill>
                  <a:srgbClr val="FFFF00"/>
                </a:solidFill>
                <a:latin typeface="宋体" panose="02010600030101010101" pitchFamily="2" charset="-122"/>
                <a:ea typeface="宋体" panose="02010600030101010101" pitchFamily="2" charset="-122"/>
              </a:rPr>
              <a:t>【</a:t>
            </a:r>
            <a:r>
              <a:rPr lang="zh-CN" altLang="en-US" dirty="0">
                <a:solidFill>
                  <a:srgbClr val="FFFF00"/>
                </a:solidFill>
                <a:latin typeface="宋体" panose="02010600030101010101" pitchFamily="2" charset="-122"/>
                <a:ea typeface="宋体" panose="02010600030101010101" pitchFamily="2" charset="-122"/>
              </a:rPr>
              <a:t>理念</a:t>
            </a:r>
            <a:r>
              <a:rPr lang="en-US" altLang="zh-CN" dirty="0">
                <a:solidFill>
                  <a:srgbClr val="FFFF00"/>
                </a:solidFill>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以学生为中心，满足个性学习需求，增强学习获得感</a:t>
            </a:r>
            <a:endParaRPr lang="en-US" altLang="zh-CN" sz="1600" dirty="0">
              <a:latin typeface="宋体" panose="02010600030101010101" pitchFamily="2" charset="-122"/>
              <a:ea typeface="宋体" panose="02010600030101010101" pitchFamily="2" charset="-122"/>
            </a:endParaRPr>
          </a:p>
          <a:p>
            <a:r>
              <a:rPr lang="en-US" altLang="zh-CN" dirty="0">
                <a:solidFill>
                  <a:srgbClr val="FFFF00"/>
                </a:solidFill>
                <a:latin typeface="宋体" panose="02010600030101010101" pitchFamily="2" charset="-122"/>
                <a:ea typeface="宋体" panose="02010600030101010101" pitchFamily="2" charset="-122"/>
              </a:rPr>
              <a:t>【</a:t>
            </a:r>
            <a:r>
              <a:rPr lang="zh-CN" altLang="en-US" dirty="0">
                <a:solidFill>
                  <a:srgbClr val="FFFF00"/>
                </a:solidFill>
                <a:latin typeface="宋体" panose="02010600030101010101" pitchFamily="2" charset="-122"/>
                <a:ea typeface="宋体" panose="02010600030101010101" pitchFamily="2" charset="-122"/>
              </a:rPr>
              <a:t>模式</a:t>
            </a:r>
            <a:r>
              <a:rPr lang="en-US" altLang="zh-CN" dirty="0">
                <a:solidFill>
                  <a:srgbClr val="FFFF00"/>
                </a:solidFill>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标准引领、任务驱动、自主学习、自我评估、混合教学</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1</a:t>
            </a:r>
            <a:r>
              <a:rPr lang="zh-CN" altLang="en-US" sz="1600" dirty="0">
                <a:latin typeface="宋体" panose="02010600030101010101" pitchFamily="2" charset="-122"/>
                <a:ea typeface="宋体" panose="02010600030101010101" pitchFamily="2" charset="-122"/>
              </a:rPr>
              <a:t>、根据新课标设定学习目标</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2</a:t>
            </a:r>
            <a:r>
              <a:rPr lang="zh-CN" altLang="en-US" sz="1600" dirty="0">
                <a:latin typeface="宋体" panose="02010600030101010101" pitchFamily="2" charset="-122"/>
                <a:ea typeface="宋体" panose="02010600030101010101" pitchFamily="2" charset="-122"/>
              </a:rPr>
              <a:t>、根据学生水平和职业倾向设计仿真的学习任务</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3</a:t>
            </a:r>
            <a:r>
              <a:rPr lang="zh-CN" altLang="en-US" sz="1600" dirty="0">
                <a:latin typeface="宋体" panose="02010600030101010101" pitchFamily="2" charset="-122"/>
                <a:ea typeface="宋体" panose="02010600030101010101" pitchFamily="2" charset="-122"/>
              </a:rPr>
              <a:t>、学生自主（协同）完成学习任务</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4</a:t>
            </a:r>
            <a:r>
              <a:rPr lang="zh-CN" altLang="en-US" sz="1600" dirty="0">
                <a:latin typeface="宋体" panose="02010600030101010101" pitchFamily="2" charset="-122"/>
                <a:ea typeface="宋体" panose="02010600030101010101" pitchFamily="2" charset="-122"/>
              </a:rPr>
              <a:t>、展示学习成效，并组织自我评估和同伴评估</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5</a:t>
            </a:r>
            <a:r>
              <a:rPr lang="zh-CN" altLang="en-US" sz="1600" dirty="0">
                <a:latin typeface="宋体" panose="02010600030101010101" pitchFamily="2" charset="-122"/>
                <a:ea typeface="宋体" panose="02010600030101010101" pitchFamily="2" charset="-122"/>
              </a:rPr>
              <a:t>、教师给予针对性指导</a:t>
            </a:r>
            <a:endParaRPr lang="en-US" altLang="zh-CN" sz="1600" dirty="0">
              <a:latin typeface="宋体" panose="02010600030101010101" pitchFamily="2" charset="-122"/>
              <a:ea typeface="宋体" panose="02010600030101010101" pitchFamily="2" charset="-122"/>
            </a:endParaRPr>
          </a:p>
          <a:p>
            <a:r>
              <a:rPr lang="en-US" altLang="zh-CN" dirty="0">
                <a:solidFill>
                  <a:srgbClr val="FFFF00"/>
                </a:solidFill>
                <a:latin typeface="宋体" panose="02010600030101010101" pitchFamily="2" charset="-122"/>
                <a:ea typeface="宋体" panose="02010600030101010101" pitchFamily="2" charset="-122"/>
              </a:rPr>
              <a:t>【</a:t>
            </a:r>
            <a:r>
              <a:rPr lang="zh-CN" altLang="en-US" dirty="0">
                <a:solidFill>
                  <a:srgbClr val="FFFF00"/>
                </a:solidFill>
                <a:latin typeface="宋体" panose="02010600030101010101" pitchFamily="2" charset="-122"/>
                <a:ea typeface="宋体" panose="02010600030101010101" pitchFamily="2" charset="-122"/>
              </a:rPr>
              <a:t>研究</a:t>
            </a:r>
            <a:r>
              <a:rPr lang="en-US" altLang="zh-CN" dirty="0">
                <a:solidFill>
                  <a:srgbClr val="FFFF00"/>
                </a:solidFill>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通过问卷调查或访谈</a:t>
            </a:r>
            <a:endParaRPr lang="en-US" altLang="zh-CN" dirty="0">
              <a:latin typeface="宋体" panose="02010600030101010101" pitchFamily="2" charset="-122"/>
              <a:ea typeface="宋体" panose="02010600030101010101" pitchFamily="2" charset="-122"/>
            </a:endParaRPr>
          </a:p>
          <a:p>
            <a:r>
              <a:rPr lang="en-US" altLang="zh-CN" sz="1600" dirty="0">
                <a:solidFill>
                  <a:srgbClr val="FFFF00"/>
                </a:solidFill>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实证研究</a:t>
            </a:r>
            <a:r>
              <a:rPr lang="zh-CN" altLang="en-US" dirty="0">
                <a:latin typeface="楷体" panose="02010609060101010101" pitchFamily="49" charset="-122"/>
                <a:ea typeface="楷体" panose="02010609060101010101" pitchFamily="49" charset="-122"/>
              </a:rPr>
              <a:t>学生自主学习能力</a:t>
            </a:r>
            <a:r>
              <a:rPr lang="zh-CN" altLang="en-US" dirty="0">
                <a:latin typeface="宋体" panose="02010600030101010101" pitchFamily="2" charset="-122"/>
                <a:ea typeface="宋体" panose="02010600030101010101" pitchFamily="2" charset="-122"/>
              </a:rPr>
              <a:t>的提升</a:t>
            </a:r>
            <a:endParaRPr lang="en-US" altLang="zh-CN" dirty="0">
              <a:latin typeface="宋体" panose="02010600030101010101" pitchFamily="2" charset="-122"/>
              <a:ea typeface="宋体" panose="02010600030101010101" pitchFamily="2" charset="-122"/>
            </a:endParaRPr>
          </a:p>
        </p:txBody>
      </p:sp>
      <p:sp>
        <p:nvSpPr>
          <p:cNvPr id="2" name="箭头: 右 1">
            <a:hlinkClick r:id="rId3" action="ppaction://hlinkfile"/>
          </p:cNvPr>
          <p:cNvSpPr/>
          <p:nvPr/>
        </p:nvSpPr>
        <p:spPr>
          <a:xfrm>
            <a:off x="11663916" y="6039293"/>
            <a:ext cx="191386"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8465" y="1265278"/>
            <a:ext cx="8494633" cy="461665"/>
          </a:xfrm>
          <a:prstGeom prst="rect">
            <a:avLst/>
          </a:prstGeom>
          <a:noFill/>
        </p:spPr>
        <p:txBody>
          <a:bodyPr wrap="none" rtlCol="0">
            <a:spAutoFit/>
          </a:bodyPr>
          <a:lstStyle/>
          <a:p>
            <a:r>
              <a:rPr lang="zh-CN" altLang="en-US" sz="2400" dirty="0">
                <a:latin typeface="楷体" panose="02010609060101010101" pitchFamily="49" charset="-122"/>
                <a:ea typeface="楷体" panose="02010609060101010101" pitchFamily="49" charset="-122"/>
                <a:hlinkClick r:id="rId1" action="ppaction://hlinkfile"/>
              </a:rPr>
              <a:t>基于</a:t>
            </a:r>
            <a:r>
              <a:rPr lang="en-US" altLang="zh-CN" sz="2400" dirty="0">
                <a:latin typeface="楷体" panose="02010609060101010101" pitchFamily="49" charset="-122"/>
                <a:ea typeface="楷体" panose="02010609060101010101" pitchFamily="49" charset="-122"/>
                <a:hlinkClick r:id="rId1" action="ppaction://hlinkfile"/>
              </a:rPr>
              <a:t>2021</a:t>
            </a:r>
            <a:r>
              <a:rPr lang="zh-CN" altLang="en-US" sz="2400" dirty="0">
                <a:latin typeface="楷体" panose="02010609060101010101" pitchFamily="49" charset="-122"/>
                <a:ea typeface="楷体" panose="02010609060101010101" pitchFamily="49" charset="-122"/>
                <a:hlinkClick r:id="rId1" action="ppaction://hlinkfile"/>
              </a:rPr>
              <a:t>课程标准的高职英语教材评价框架、指标与方法研究</a:t>
            </a:r>
            <a:endParaRPr lang="zh-CN" altLang="en-US" sz="2400" dirty="0">
              <a:latin typeface="楷体" panose="02010609060101010101" pitchFamily="49" charset="-122"/>
              <a:ea typeface="楷体" panose="02010609060101010101" pitchFamily="49" charset="-122"/>
            </a:endParaRPr>
          </a:p>
        </p:txBody>
      </p:sp>
      <p:sp>
        <p:nvSpPr>
          <p:cNvPr id="5" name="矩形 4"/>
          <p:cNvSpPr/>
          <p:nvPr/>
        </p:nvSpPr>
        <p:spPr>
          <a:xfrm>
            <a:off x="499569" y="2085389"/>
            <a:ext cx="7263527" cy="461665"/>
          </a:xfrm>
          <a:prstGeom prst="rect">
            <a:avLst/>
          </a:prstGeom>
        </p:spPr>
        <p:txBody>
          <a:bodyPr wrap="none">
            <a:spAutoFit/>
          </a:bodyPr>
          <a:lstStyle/>
          <a:p>
            <a:r>
              <a:rPr lang="zh-CN" altLang="en-US" sz="2400" dirty="0">
                <a:latin typeface="楷体" panose="02010609060101010101" pitchFamily="49" charset="-122"/>
                <a:ea typeface="楷体" panose="02010609060101010101" pitchFamily="49" charset="-122"/>
                <a:hlinkClick r:id="rId2" action="ppaction://hlinkfile"/>
              </a:rPr>
              <a:t>面向学科核心素养培养的外语教育质量评价体系建构</a:t>
            </a:r>
            <a:endParaRPr lang="zh-CN" altLang="en-US" sz="2400" dirty="0">
              <a:latin typeface="楷体" panose="02010609060101010101" pitchFamily="49" charset="-122"/>
              <a:ea typeface="楷体" panose="02010609060101010101" pitchFamily="49" charset="-122"/>
            </a:endParaRPr>
          </a:p>
        </p:txBody>
      </p:sp>
      <p:sp>
        <p:nvSpPr>
          <p:cNvPr id="2" name="文本框 1"/>
          <p:cNvSpPr txBox="1"/>
          <p:nvPr/>
        </p:nvSpPr>
        <p:spPr>
          <a:xfrm>
            <a:off x="786809" y="2966483"/>
            <a:ext cx="9335387" cy="2523768"/>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rPr>
              <a:t>		</a:t>
            </a:r>
            <a:r>
              <a:rPr lang="zh-CN" altLang="en-US" sz="20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已有研究</a:t>
            </a:r>
            <a:r>
              <a:rPr lang="en-US" altLang="zh-CN" sz="20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0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本研究</a:t>
            </a:r>
            <a:endParaRPr lang="en-US" altLang="zh-CN" sz="20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高职英语教材评价</a:t>
            </a: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框架、指标、方法</a:t>
            </a:r>
            <a:endPar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验证</a:t>
            </a:r>
            <a:endParaRPr lang="en-US" altLang="zh-CN" sz="2000" dirty="0">
              <a:latin typeface="宋体" panose="02010600030101010101" pitchFamily="2" charset="-122"/>
              <a:ea typeface="宋体" panose="02010600030101010101" pitchFamily="2" charset="-122"/>
              <a:sym typeface="Wingdings 2" panose="05020102010507070707" pitchFamily="18" charset="2"/>
            </a:endParaRPr>
          </a:p>
          <a:p>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改进</a:t>
            </a:r>
            <a:r>
              <a:rPr lang="zh-CN" altLang="en-US" dirty="0">
                <a:latin typeface="楷体" panose="02010609060101010101" pitchFamily="49" charset="-122"/>
                <a:ea typeface="楷体" panose="02010609060101010101" pitchFamily="49" charset="-122"/>
                <a:sym typeface="Wingdings 2" panose="05020102010507070707" pitchFamily="18" charset="2"/>
              </a:rPr>
              <a:t>（适应高职英语教育）</a:t>
            </a:r>
            <a:r>
              <a:rPr lang="zh-CN" altLang="en-US" sz="2000" dirty="0">
                <a:latin typeface="宋体" panose="02010600030101010101" pitchFamily="2" charset="-122"/>
                <a:ea typeface="宋体" panose="02010600030101010101" pitchFamily="2" charset="-122"/>
                <a:sym typeface="Wingdings 2" panose="05020102010507070707" pitchFamily="18" charset="2"/>
              </a:rPr>
              <a:t>并验证</a:t>
            </a:r>
            <a:endParaRPr lang="en-US" altLang="zh-CN" sz="2000" dirty="0">
              <a:latin typeface="宋体" panose="02010600030101010101" pitchFamily="2" charset="-122"/>
              <a:ea typeface="宋体" panose="02010600030101010101" pitchFamily="2" charset="-122"/>
              <a:sym typeface="Wingdings 2" panose="05020102010507070707" pitchFamily="18" charset="2"/>
            </a:endParaRPr>
          </a:p>
          <a:p>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zh-CN"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应用研究</a:t>
            </a:r>
            <a:r>
              <a:rPr lang="zh-CN" altLang="en-US" dirty="0">
                <a:latin typeface="楷体" panose="02010609060101010101" pitchFamily="49" charset="-122"/>
                <a:ea typeface="楷体" panose="02010609060101010101" pitchFamily="49" charset="-122"/>
                <a:sym typeface="Wingdings 2" panose="05020102010507070707" pitchFamily="18" charset="2"/>
              </a:rPr>
              <a:t>（比如，开发自评量表等）</a:t>
            </a:r>
            <a:endParaRPr lang="en-US" altLang="zh-CN" dirty="0">
              <a:latin typeface="楷体" panose="02010609060101010101" pitchFamily="49" charset="-122"/>
              <a:ea typeface="楷体" panose="02010609060101010101" pitchFamily="49" charset="-122"/>
              <a:sym typeface="Wingdings 2" panose="05020102010507070707" pitchFamily="18" charset="2"/>
            </a:endParaRPr>
          </a:p>
          <a:p>
            <a:r>
              <a:rPr lang="en-US" altLang="zh-CN" dirty="0">
                <a:latin typeface="宋体" panose="02010600030101010101" pitchFamily="2" charset="-122"/>
                <a:ea typeface="宋体" panose="02010600030101010101" pitchFamily="2" charset="-122"/>
                <a:sym typeface="Wingdings 2" panose="05020102010507070707" pitchFamily="18" charset="2"/>
              </a:rPr>
              <a:t>					</a:t>
            </a:r>
            <a:r>
              <a:rPr lang="zh-CN" altLang="zh-CN" dirty="0">
                <a:latin typeface="宋体" panose="02010600030101010101" pitchFamily="2" charset="-122"/>
                <a:ea typeface="宋体" panose="02010600030101010101" pitchFamily="2" charset="-122"/>
                <a:sym typeface="Wingdings 2" panose="05020102010507070707" pitchFamily="18" charset="2"/>
              </a:rPr>
              <a:t></a:t>
            </a:r>
            <a:r>
              <a:rPr lang="en-US" altLang="zh-CN" dirty="0">
                <a:latin typeface="宋体" panose="02010600030101010101" pitchFamily="2" charset="-122"/>
                <a:ea typeface="宋体" panose="02010600030101010101" pitchFamily="2" charset="-122"/>
                <a:sym typeface="Wingdings 2" panose="05020102010507070707" pitchFamily="18" charset="2"/>
              </a:rPr>
              <a:t>   </a:t>
            </a:r>
            <a:r>
              <a:rPr lang="zh-CN" altLang="zh-CN"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研制</a:t>
            </a:r>
            <a:endParaRPr lang="en-US" altLang="zh-CN" sz="2000" dirty="0">
              <a:latin typeface="宋体" panose="02010600030101010101" pitchFamily="2" charset="-122"/>
              <a:ea typeface="宋体" panose="02010600030101010101" pitchFamily="2" charset="-122"/>
              <a:sym typeface="Wingdings 2" panose="05020102010507070707" pitchFamily="18" charset="2"/>
            </a:endParaRPr>
          </a:p>
          <a:p>
            <a:r>
              <a:rPr lang="en-US" altLang="zh-CN"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     </a:t>
            </a:r>
            <a:r>
              <a:rPr lang="en-US" altLang="zh-CN" sz="2000" dirty="0">
                <a:latin typeface="宋体" panose="02010600030101010101" pitchFamily="2" charset="-122"/>
                <a:ea typeface="宋体" panose="02010600030101010101" pitchFamily="2" charset="-122"/>
                <a:sym typeface="Wingdings 2" panose="05020102010507070707" pitchFamily="18" charset="2"/>
              </a:rPr>
              <a:t>          </a:t>
            </a:r>
            <a:r>
              <a:rPr lang="zh-CN" altLang="en-US" sz="2000" dirty="0">
                <a:latin typeface="宋体" panose="02010600030101010101" pitchFamily="2" charset="-122"/>
                <a:ea typeface="宋体" panose="02010600030101010101" pitchFamily="2" charset="-122"/>
                <a:sym typeface="Wingdings 2" panose="05020102010507070707" pitchFamily="18" charset="2"/>
              </a:rPr>
              <a:t>研制</a:t>
            </a:r>
            <a:endParaRPr lang="en-US" altLang="zh-CN" sz="2000" dirty="0">
              <a:latin typeface="宋体" panose="02010600030101010101" pitchFamily="2" charset="-122"/>
              <a:ea typeface="宋体" panose="02010600030101010101" pitchFamily="2" charset="-122"/>
              <a:sym typeface="Wingdings 2" panose="05020102010507070707" pitchFamily="18" charset="2"/>
            </a:endParaRPr>
          </a:p>
          <a:p>
            <a:r>
              <a:rPr lang="en-US" altLang="zh-CN" dirty="0"/>
              <a:t>					……</a:t>
            </a:r>
            <a:endParaRPr lang="zh-CN" altLang="en-US" dirty="0"/>
          </a:p>
        </p:txBody>
      </p:sp>
      <p:pic>
        <p:nvPicPr>
          <p:cNvPr id="3" name="图片 2"/>
          <p:cNvPicPr>
            <a:picLocks noChangeAspect="1"/>
          </p:cNvPicPr>
          <p:nvPr/>
        </p:nvPicPr>
        <p:blipFill>
          <a:blip r:embed="rId3"/>
          <a:stretch>
            <a:fillRect/>
          </a:stretch>
        </p:blipFill>
        <p:spPr>
          <a:xfrm>
            <a:off x="557213" y="191330"/>
            <a:ext cx="6120034" cy="654749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87209" y="2509284"/>
            <a:ext cx="4777270" cy="1569660"/>
          </a:xfrm>
          <a:prstGeom prst="rect">
            <a:avLst/>
          </a:prstGeom>
          <a:noFill/>
        </p:spPr>
        <p:txBody>
          <a:bodyPr wrap="none" rtlCol="0">
            <a:spAutoFit/>
          </a:bodyPr>
          <a:lstStyle/>
          <a:p>
            <a:r>
              <a:rPr lang="zh-CN" altLang="en-US" sz="9600" dirty="0">
                <a:latin typeface="华文行楷" panose="02010800040101010101" pitchFamily="2" charset="-122"/>
                <a:ea typeface="华文行楷" panose="02010800040101010101" pitchFamily="2" charset="-122"/>
              </a:rPr>
              <a:t>谢   谢！</a:t>
            </a:r>
            <a:endParaRPr lang="zh-CN" altLang="en-US" sz="96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73309" y="1759688"/>
            <a:ext cx="8001000" cy="1908545"/>
          </a:xfrm>
        </p:spPr>
        <p:txBody>
          <a:bodyPr>
            <a:noAutofit/>
          </a:bodyPr>
          <a:lstStyle/>
          <a:p>
            <a:r>
              <a:rPr lang="zh-CN" altLang="en-US" sz="6000" dirty="0">
                <a:latin typeface="华文行楷" panose="02010800040101010101" pitchFamily="2" charset="-122"/>
                <a:ea typeface="华文行楷" panose="02010800040101010101" pitchFamily="2" charset="-122"/>
              </a:rPr>
              <a:t>课题申报的规范</a:t>
            </a:r>
            <a:br>
              <a:rPr lang="en-US" altLang="zh-CN" sz="6000" dirty="0">
                <a:latin typeface="华文行楷" panose="02010800040101010101" pitchFamily="2" charset="-122"/>
                <a:ea typeface="华文行楷" panose="02010800040101010101" pitchFamily="2" charset="-122"/>
              </a:rPr>
            </a:br>
            <a:r>
              <a:rPr lang="zh-CN" altLang="en-US" sz="6000" dirty="0">
                <a:latin typeface="华文行楷" panose="02010800040101010101" pitchFamily="2" charset="-122"/>
                <a:ea typeface="华文行楷" panose="02010800040101010101" pitchFamily="2" charset="-122"/>
              </a:rPr>
              <a:t>与</a:t>
            </a:r>
            <a:br>
              <a:rPr lang="en-US" altLang="zh-CN" sz="6000" dirty="0">
                <a:latin typeface="华文行楷" panose="02010800040101010101" pitchFamily="2" charset="-122"/>
                <a:ea typeface="华文行楷" panose="02010800040101010101" pitchFamily="2" charset="-122"/>
              </a:rPr>
            </a:br>
            <a:r>
              <a:rPr lang="zh-CN" altLang="en-US" sz="6000" dirty="0">
                <a:latin typeface="华文行楷" panose="02010800040101010101" pitchFamily="2" charset="-122"/>
                <a:ea typeface="华文行楷" panose="02010800040101010101" pitchFamily="2" charset="-122"/>
              </a:rPr>
              <a:t>课题研究的思路</a:t>
            </a:r>
            <a:endParaRPr lang="zh-CN" altLang="en-US" sz="6000" dirty="0">
              <a:latin typeface="华文行楷" panose="02010800040101010101" pitchFamily="2" charset="-122"/>
              <a:ea typeface="华文行楷" panose="02010800040101010101" pitchFamily="2" charset="-122"/>
            </a:endParaRPr>
          </a:p>
        </p:txBody>
      </p:sp>
      <p:sp>
        <p:nvSpPr>
          <p:cNvPr id="3" name="副标题 2"/>
          <p:cNvSpPr>
            <a:spLocks noGrp="1"/>
          </p:cNvSpPr>
          <p:nvPr>
            <p:ph type="subTitle" idx="1"/>
          </p:nvPr>
        </p:nvSpPr>
        <p:spPr>
          <a:xfrm>
            <a:off x="1407226" y="4216007"/>
            <a:ext cx="6400800" cy="1947333"/>
          </a:xfrm>
        </p:spPr>
        <p:txBody>
          <a:bodyPr>
            <a:normAutofit/>
          </a:bodyPr>
          <a:lstStyle/>
          <a:p>
            <a:r>
              <a:rPr lang="zh-CN" altLang="en-US" sz="2800" dirty="0">
                <a:solidFill>
                  <a:schemeClr val="tx1"/>
                </a:solidFill>
                <a:latin typeface="楷体" panose="02010609060101010101" pitchFamily="49" charset="-122"/>
                <a:ea typeface="楷体" panose="02010609060101010101" pitchFamily="49" charset="-122"/>
              </a:rPr>
              <a:t>曾用强</a:t>
            </a:r>
            <a:endParaRPr lang="en-US" altLang="zh-CN" sz="2800" dirty="0">
              <a:solidFill>
                <a:schemeClr val="tx1"/>
              </a:solidFill>
              <a:latin typeface="楷体" panose="02010609060101010101" pitchFamily="49" charset="-122"/>
              <a:ea typeface="楷体" panose="02010609060101010101" pitchFamily="49" charset="-122"/>
            </a:endParaRPr>
          </a:p>
          <a:p>
            <a:r>
              <a:rPr lang="zh-CN" altLang="en-US" sz="2800" dirty="0">
                <a:solidFill>
                  <a:schemeClr val="tx1"/>
                </a:solidFill>
                <a:latin typeface="楷体" panose="02010609060101010101" pitchFamily="49" charset="-122"/>
                <a:ea typeface="楷体" panose="02010609060101010101" pitchFamily="49" charset="-122"/>
              </a:rPr>
              <a:t>广东省外语艺术职业学院</a:t>
            </a:r>
            <a:endParaRPr lang="en-US" altLang="zh-CN" sz="2800" dirty="0">
              <a:solidFill>
                <a:schemeClr val="tx1"/>
              </a:solidFill>
              <a:latin typeface="楷体" panose="02010609060101010101" pitchFamily="49" charset="-122"/>
              <a:ea typeface="楷体" panose="02010609060101010101" pitchFamily="49" charset="-122"/>
            </a:endParaRPr>
          </a:p>
          <a:p>
            <a:r>
              <a:rPr lang="en-US" altLang="zh-CN" sz="2800" dirty="0">
                <a:solidFill>
                  <a:schemeClr val="tx1"/>
                </a:solidFill>
                <a:latin typeface="宋体" panose="02010600030101010101" pitchFamily="2" charset="-122"/>
                <a:ea typeface="宋体" panose="02010600030101010101" pitchFamily="2" charset="-122"/>
              </a:rPr>
              <a:t>2022.11.20</a:t>
            </a: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2" y="419987"/>
            <a:ext cx="8534400" cy="792125"/>
          </a:xfrm>
        </p:spPr>
        <p:txBody>
          <a:bodyPr>
            <a:normAutofit/>
          </a:bodyPr>
          <a:lstStyle/>
          <a:p>
            <a:r>
              <a:rPr lang="zh-CN" altLang="en-US" sz="32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什么是研究？</a:t>
            </a:r>
            <a:endParaRPr lang="en-US" altLang="zh-CN" sz="32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1176669" y="1297748"/>
            <a:ext cx="8031126" cy="461665"/>
          </a:xfrm>
          <a:prstGeom prst="rect">
            <a:avLst/>
          </a:prstGeom>
        </p:spPr>
        <p:txBody>
          <a:bodyPr wrap="square">
            <a:spAutoFit/>
          </a:bodyPr>
          <a:lstStyle/>
          <a:p>
            <a:r>
              <a:rPr lang="zh-CN" altLang="en-US" sz="2400" dirty="0">
                <a:solidFill>
                  <a:srgbClr val="FFFF00"/>
                </a:solidFill>
                <a:latin typeface="宋体" panose="02010600030101010101" pitchFamily="2" charset="-122"/>
                <a:ea typeface="宋体" panose="02010600030101010101" pitchFamily="2" charset="-122"/>
              </a:rPr>
              <a:t>研究</a:t>
            </a:r>
            <a:r>
              <a:rPr lang="zh-CN" altLang="en-US" sz="2400" dirty="0">
                <a:latin typeface="宋体" panose="02010600030101010101" pitchFamily="2" charset="-122"/>
                <a:ea typeface="宋体" panose="02010600030101010101" pitchFamily="2" charset="-122"/>
              </a:rPr>
              <a:t> </a:t>
            </a:r>
            <a:r>
              <a:rPr lang="zh-CN" altLang="en-US" sz="2400" dirty="0">
                <a:latin typeface="Walbaum Text" panose="020B0604020202020204" pitchFamily="18" charset="0"/>
                <a:ea typeface="宋体" panose="02010600030101010101" pitchFamily="2" charset="-122"/>
              </a:rPr>
              <a:t>≠</a:t>
            </a:r>
            <a:r>
              <a:rPr lang="zh-CN" altLang="en-US" sz="2400" dirty="0">
                <a:latin typeface="宋体" panose="02010600030101010101" pitchFamily="2" charset="-122"/>
                <a:ea typeface="宋体" panose="02010600030101010101" pitchFamily="2" charset="-122"/>
              </a:rPr>
              <a:t>教改（工作）方案</a:t>
            </a:r>
            <a:endParaRPr lang="en-US" altLang="zh-CN" sz="2400" dirty="0">
              <a:latin typeface="宋体" panose="02010600030101010101" pitchFamily="2" charset="-122"/>
              <a:ea typeface="宋体" panose="02010600030101010101" pitchFamily="2" charset="-122"/>
            </a:endParaRPr>
          </a:p>
        </p:txBody>
      </p:sp>
      <p:sp>
        <p:nvSpPr>
          <p:cNvPr id="5" name="思想气泡: 云 4"/>
          <p:cNvSpPr/>
          <p:nvPr/>
        </p:nvSpPr>
        <p:spPr>
          <a:xfrm>
            <a:off x="4965405" y="659219"/>
            <a:ext cx="4380614" cy="808074"/>
          </a:xfrm>
          <a:prstGeom prst="cloudCallout">
            <a:avLst>
              <a:gd name="adj1" fmla="val -47532"/>
              <a:gd name="adj2" fmla="val 51974"/>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描述 </a:t>
            </a:r>
            <a:r>
              <a:rPr lang="en-US" altLang="zh-CN" dirty="0">
                <a:solidFill>
                  <a:schemeClr val="bg1"/>
                </a:solidFill>
                <a:latin typeface="宋体" panose="02010600030101010101" pitchFamily="2" charset="-122"/>
                <a:ea typeface="宋体" panose="02010600030101010101" pitchFamily="2" charset="-122"/>
              </a:rPr>
              <a:t>+ </a:t>
            </a:r>
            <a:r>
              <a:rPr lang="zh-CN" altLang="en-US" dirty="0">
                <a:solidFill>
                  <a:schemeClr val="bg1"/>
                </a:solidFill>
                <a:latin typeface="宋体" panose="02010600030101010101" pitchFamily="2" charset="-122"/>
                <a:ea typeface="宋体" panose="02010600030101010101" pitchFamily="2" charset="-122"/>
              </a:rPr>
              <a:t>教改方法 </a:t>
            </a:r>
            <a:r>
              <a:rPr lang="en-US" altLang="zh-CN" dirty="0">
                <a:solidFill>
                  <a:schemeClr val="bg1"/>
                </a:solidFill>
                <a:latin typeface="宋体" panose="02010600030101010101" pitchFamily="2" charset="-122"/>
                <a:ea typeface="宋体" panose="02010600030101010101" pitchFamily="2" charset="-122"/>
              </a:rPr>
              <a:t>+ </a:t>
            </a:r>
            <a:r>
              <a:rPr lang="zh-CN" altLang="en-US" dirty="0">
                <a:solidFill>
                  <a:schemeClr val="bg1"/>
                </a:solidFill>
                <a:latin typeface="宋体" panose="02010600030101010101" pitchFamily="2" charset="-122"/>
                <a:ea typeface="宋体" panose="02010600030101010101" pitchFamily="2" charset="-122"/>
              </a:rPr>
              <a:t>经验</a:t>
            </a:r>
            <a:endParaRPr lang="zh-CN" altLang="en-US" dirty="0">
              <a:solidFill>
                <a:schemeClr val="bg1"/>
              </a:solidFill>
            </a:endParaRPr>
          </a:p>
        </p:txBody>
      </p:sp>
      <p:sp>
        <p:nvSpPr>
          <p:cNvPr id="6" name="思想气泡: 云 5"/>
          <p:cNvSpPr/>
          <p:nvPr/>
        </p:nvSpPr>
        <p:spPr>
          <a:xfrm>
            <a:off x="2853071" y="2948764"/>
            <a:ext cx="4380614" cy="808074"/>
          </a:xfrm>
          <a:prstGeom prst="cloudCallout">
            <a:avLst>
              <a:gd name="adj1" fmla="val -59911"/>
              <a:gd name="adj2" fmla="val -88816"/>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论证 </a:t>
            </a:r>
            <a:r>
              <a:rPr lang="en-US" altLang="zh-CN" dirty="0">
                <a:solidFill>
                  <a:schemeClr val="bg1"/>
                </a:solidFill>
                <a:latin typeface="宋体" panose="02010600030101010101" pitchFamily="2" charset="-122"/>
                <a:ea typeface="宋体" panose="02010600030101010101" pitchFamily="2" charset="-122"/>
              </a:rPr>
              <a:t>+ </a:t>
            </a:r>
            <a:r>
              <a:rPr lang="zh-CN" altLang="en-US" dirty="0">
                <a:solidFill>
                  <a:schemeClr val="bg1"/>
                </a:solidFill>
                <a:latin typeface="宋体" panose="02010600030101010101" pitchFamily="2" charset="-122"/>
                <a:ea typeface="宋体" panose="02010600030101010101" pitchFamily="2" charset="-122"/>
              </a:rPr>
              <a:t>教改思想 </a:t>
            </a:r>
            <a:r>
              <a:rPr lang="en-US" altLang="zh-CN" dirty="0">
                <a:solidFill>
                  <a:schemeClr val="bg1"/>
                </a:solidFill>
                <a:latin typeface="宋体" panose="02010600030101010101" pitchFamily="2" charset="-122"/>
                <a:ea typeface="宋体" panose="02010600030101010101" pitchFamily="2" charset="-122"/>
              </a:rPr>
              <a:t>+ </a:t>
            </a:r>
            <a:r>
              <a:rPr lang="zh-CN" altLang="en-US" dirty="0">
                <a:solidFill>
                  <a:schemeClr val="bg1"/>
                </a:solidFill>
                <a:latin typeface="宋体" panose="02010600030101010101" pitchFamily="2" charset="-122"/>
                <a:ea typeface="宋体" panose="02010600030101010101" pitchFamily="2" charset="-122"/>
              </a:rPr>
              <a:t>科学</a:t>
            </a:r>
            <a:endParaRPr lang="zh-CN" altLang="en-US" dirty="0">
              <a:solidFill>
                <a:schemeClr val="bg1"/>
              </a:solidFill>
            </a:endParaRPr>
          </a:p>
        </p:txBody>
      </p:sp>
      <p:sp>
        <p:nvSpPr>
          <p:cNvPr id="2" name="矩形 1"/>
          <p:cNvSpPr/>
          <p:nvPr/>
        </p:nvSpPr>
        <p:spPr>
          <a:xfrm>
            <a:off x="1993811" y="1979059"/>
            <a:ext cx="2031325" cy="461665"/>
          </a:xfrm>
          <a:prstGeom prst="rect">
            <a:avLst/>
          </a:prstGeom>
        </p:spPr>
        <p:txBody>
          <a:bodyPr wrap="none">
            <a:spAutoFit/>
          </a:bodyPr>
          <a:lstStyle/>
          <a:p>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问题的探讨</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984" y="972880"/>
            <a:ext cx="8534400" cy="4843129"/>
          </a:xfrm>
        </p:spPr>
        <p:txBody>
          <a:bodyPr>
            <a:normAutofit/>
          </a:bodyPr>
          <a:lstStyle/>
          <a:p>
            <a:pPr marL="0" indent="0">
              <a:buNone/>
            </a:pPr>
            <a:r>
              <a:rPr lang="zh-CN" altLang="en-US"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一、研究背景</a:t>
            </a:r>
            <a:endParaRPr lang="en-US" altLang="zh-CN" sz="2400" dirty="0">
              <a:solidFill>
                <a:schemeClr val="tx1"/>
              </a:solidFill>
              <a:latin typeface="宋体" panose="02010600030101010101" pitchFamily="2" charset="-122"/>
              <a:ea typeface="宋体" panose="02010600030101010101" pitchFamily="2" charset="-122"/>
            </a:endParaRPr>
          </a:p>
          <a:p>
            <a:pPr marL="0" indent="0">
              <a:buNone/>
            </a:pPr>
            <a:r>
              <a:rPr lang="zh-CN" altLang="en-US"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二、研究目标</a:t>
            </a:r>
            <a:endParaRPr lang="en-US" altLang="zh-CN"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buNone/>
            </a:pPr>
            <a:r>
              <a:rPr lang="zh-CN" altLang="en-US"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三、研究框架</a:t>
            </a:r>
            <a:endParaRPr lang="en-US" altLang="zh-CN"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buNone/>
            </a:pPr>
            <a:r>
              <a:rPr lang="zh-CN" altLang="en-US"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四、研究设计</a:t>
            </a:r>
            <a:endParaRPr lang="en-US" altLang="zh-CN"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buNone/>
            </a:pPr>
            <a:r>
              <a:rPr lang="zh-CN" altLang="en-US" sz="2400" dirty="0">
                <a:solidFill>
                  <a:schemeClr val="tx1"/>
                </a:solidFill>
                <a:latin typeface="宋体" panose="02010600030101010101" pitchFamily="2" charset="-122"/>
                <a:ea typeface="宋体" panose="02010600030101010101" pitchFamily="2" charset="-122"/>
              </a:rPr>
              <a:t>    </a:t>
            </a:r>
            <a:r>
              <a:rPr lang="zh-CN" altLang="en-US" sz="2400" dirty="0">
                <a:solidFill>
                  <a:schemeClr val="tx1"/>
                </a:solidFill>
                <a:latin typeface="仿宋" panose="02010609060101010101" pitchFamily="49" charset="-122"/>
                <a:ea typeface="仿宋" panose="02010609060101010101" pitchFamily="49" charset="-122"/>
              </a:rPr>
              <a:t>研究问题</a:t>
            </a:r>
            <a:endParaRPr lang="en-US" altLang="zh-CN" sz="2400" dirty="0">
              <a:solidFill>
                <a:schemeClr val="tx1"/>
              </a:solidFill>
              <a:latin typeface="仿宋" panose="02010609060101010101" pitchFamily="49" charset="-122"/>
              <a:ea typeface="仿宋" panose="02010609060101010101" pitchFamily="49" charset="-122"/>
            </a:endParaRPr>
          </a:p>
          <a:p>
            <a:pPr marL="0" indent="0">
              <a:buNone/>
            </a:pPr>
            <a:r>
              <a:rPr lang="zh-CN" altLang="en-US" sz="2400" dirty="0">
                <a:solidFill>
                  <a:schemeClr val="tx1"/>
                </a:solidFill>
                <a:latin typeface="仿宋" panose="02010609060101010101" pitchFamily="49" charset="-122"/>
                <a:ea typeface="仿宋" panose="02010609060101010101" pitchFamily="49" charset="-122"/>
              </a:rPr>
              <a:t>    </a:t>
            </a:r>
            <a:r>
              <a:rPr lang="en-US" altLang="zh-CN" sz="2400" dirty="0">
                <a:solidFill>
                  <a:schemeClr val="tx1"/>
                </a:solidFill>
                <a:latin typeface="仿宋" panose="02010609060101010101" pitchFamily="49" charset="-122"/>
                <a:ea typeface="仿宋" panose="02010609060101010101" pitchFamily="49" charset="-122"/>
              </a:rPr>
              <a:t>	 </a:t>
            </a:r>
            <a:r>
              <a:rPr lang="zh-CN" altLang="en-US" sz="2400" dirty="0">
                <a:solidFill>
                  <a:schemeClr val="tx1"/>
                </a:solidFill>
                <a:latin typeface="仿宋" panose="02010609060101010101" pitchFamily="49" charset="-122"/>
                <a:ea typeface="仿宋" panose="02010609060101010101" pitchFamily="49" charset="-122"/>
              </a:rPr>
              <a:t>研究类型        </a:t>
            </a:r>
            <a:endParaRPr lang="en-US" altLang="zh-CN" sz="2400" dirty="0">
              <a:solidFill>
                <a:schemeClr val="tx1"/>
              </a:solidFill>
              <a:latin typeface="仿宋" panose="02010609060101010101" pitchFamily="49" charset="-122"/>
              <a:ea typeface="仿宋" panose="02010609060101010101" pitchFamily="49" charset="-122"/>
            </a:endParaRPr>
          </a:p>
          <a:p>
            <a:pPr marL="0" indent="0">
              <a:buNone/>
            </a:pPr>
            <a:r>
              <a:rPr lang="zh-CN" altLang="en-US" sz="2400" dirty="0">
                <a:solidFill>
                  <a:schemeClr val="tx1"/>
                </a:solidFill>
                <a:latin typeface="仿宋" panose="02010609060101010101" pitchFamily="49" charset="-122"/>
                <a:ea typeface="仿宋" panose="02010609060101010101" pitchFamily="49" charset="-122"/>
              </a:rPr>
              <a:t>    研究方法</a:t>
            </a:r>
            <a:endParaRPr lang="en-US" altLang="zh-CN" sz="2400" dirty="0">
              <a:solidFill>
                <a:schemeClr val="tx1"/>
              </a:solidFill>
              <a:latin typeface="仿宋" panose="02010609060101010101" pitchFamily="49" charset="-122"/>
              <a:ea typeface="仿宋" panose="02010609060101010101" pitchFamily="49" charset="-122"/>
            </a:endParaRPr>
          </a:p>
          <a:p>
            <a:pPr marL="0" indent="0">
              <a:buNone/>
            </a:pPr>
            <a:r>
              <a:rPr lang="zh-CN" altLang="en-US"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五、预期成果及应用价值</a:t>
            </a:r>
            <a:endParaRPr lang="en-US" altLang="zh-CN" sz="2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内容占位符 2"/>
          <p:cNvSpPr txBox="1"/>
          <p:nvPr/>
        </p:nvSpPr>
        <p:spPr>
          <a:xfrm>
            <a:off x="684212" y="419987"/>
            <a:ext cx="8534400" cy="7921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zh-CN" altLang="en-US" sz="32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课题申报的规范</a:t>
            </a:r>
            <a:endParaRPr lang="en-US" altLang="zh-CN" sz="32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思想气泡: 云 4"/>
          <p:cNvSpPr/>
          <p:nvPr/>
        </p:nvSpPr>
        <p:spPr>
          <a:xfrm>
            <a:off x="4557781" y="141425"/>
            <a:ext cx="1699800" cy="1577206"/>
          </a:xfrm>
          <a:prstGeom prst="cloudCallout">
            <a:avLst>
              <a:gd name="adj1" fmla="val -132694"/>
              <a:gd name="adj2" fmla="val 47432"/>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研究主题</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研究意义</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已有研究</a:t>
            </a:r>
            <a:endParaRPr lang="en-US" altLang="zh-CN" dirty="0">
              <a:solidFill>
                <a:schemeClr val="bg1"/>
              </a:solidFill>
              <a:latin typeface="宋体" panose="02010600030101010101" pitchFamily="2" charset="-122"/>
              <a:ea typeface="宋体" panose="02010600030101010101" pitchFamily="2" charset="-122"/>
            </a:endParaRPr>
          </a:p>
          <a:p>
            <a:pPr algn="ctr"/>
            <a:r>
              <a:rPr lang="en-US" altLang="zh-CN" dirty="0">
                <a:solidFill>
                  <a:schemeClr val="bg1"/>
                </a:solidFill>
              </a:rPr>
              <a:t>……</a:t>
            </a:r>
            <a:endParaRPr lang="zh-CN" altLang="en-US" dirty="0">
              <a:solidFill>
                <a:schemeClr val="bg1"/>
              </a:solidFill>
            </a:endParaRPr>
          </a:p>
        </p:txBody>
      </p:sp>
      <p:sp>
        <p:nvSpPr>
          <p:cNvPr id="6" name="思想气泡: 云 5"/>
          <p:cNvSpPr/>
          <p:nvPr/>
        </p:nvSpPr>
        <p:spPr>
          <a:xfrm>
            <a:off x="6242166" y="758583"/>
            <a:ext cx="2445488" cy="1275907"/>
          </a:xfrm>
          <a:prstGeom prst="cloudCallout">
            <a:avLst>
              <a:gd name="adj1" fmla="val -180429"/>
              <a:gd name="adj2" fmla="val 97667"/>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理论模型</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政策依据</a:t>
            </a:r>
            <a:endParaRPr lang="en-US" altLang="zh-CN" dirty="0">
              <a:solidFill>
                <a:schemeClr val="bg1"/>
              </a:solidFill>
              <a:latin typeface="宋体" panose="02010600030101010101" pitchFamily="2" charset="-122"/>
              <a:ea typeface="宋体" panose="02010600030101010101" pitchFamily="2" charset="-122"/>
            </a:endParaRPr>
          </a:p>
          <a:p>
            <a:pPr algn="ctr"/>
            <a:r>
              <a:rPr lang="en-US" altLang="zh-CN" dirty="0">
                <a:solidFill>
                  <a:schemeClr val="bg1"/>
                </a:solidFill>
                <a:latin typeface="宋体" panose="02010600030101010101" pitchFamily="2" charset="-122"/>
                <a:ea typeface="宋体" panose="02010600030101010101" pitchFamily="2" charset="-122"/>
              </a:rPr>
              <a:t>……</a:t>
            </a:r>
            <a:endParaRPr lang="zh-CN" altLang="en-US" dirty="0">
              <a:solidFill>
                <a:schemeClr val="bg1"/>
              </a:solidFill>
            </a:endParaRPr>
          </a:p>
        </p:txBody>
      </p:sp>
      <p:sp>
        <p:nvSpPr>
          <p:cNvPr id="7" name="思想气泡: 云 6"/>
          <p:cNvSpPr/>
          <p:nvPr/>
        </p:nvSpPr>
        <p:spPr>
          <a:xfrm>
            <a:off x="3106030" y="1081234"/>
            <a:ext cx="1741391" cy="1275907"/>
          </a:xfrm>
          <a:prstGeom prst="cloudCallout">
            <a:avLst>
              <a:gd name="adj1" fmla="val -58613"/>
              <a:gd name="adj2" fmla="val 142486"/>
            </a:avLst>
          </a:prstGeom>
          <a:solidFill>
            <a:schemeClr val="tx1"/>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概念定义</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变量关系</a:t>
            </a:r>
            <a:endParaRPr lang="zh-CN" altLang="en-US" dirty="0">
              <a:solidFill>
                <a:schemeClr val="bg1"/>
              </a:solidFill>
            </a:endParaRPr>
          </a:p>
        </p:txBody>
      </p:sp>
      <p:sp>
        <p:nvSpPr>
          <p:cNvPr id="8" name="思想气泡: 云 7"/>
          <p:cNvSpPr/>
          <p:nvPr/>
        </p:nvSpPr>
        <p:spPr>
          <a:xfrm>
            <a:off x="7601891" y="4520248"/>
            <a:ext cx="3019647" cy="2547073"/>
          </a:xfrm>
          <a:prstGeom prst="cloudCallout">
            <a:avLst>
              <a:gd name="adj1" fmla="val -197908"/>
              <a:gd name="adj2" fmla="val -41517"/>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数据的收集方法</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sym typeface="Wingdings 2" panose="05020102010507070707" pitchFamily="18" charset="2"/>
              </a:rPr>
              <a:t> </a:t>
            </a:r>
            <a:r>
              <a:rPr lang="zh-CN" altLang="en-US" dirty="0">
                <a:solidFill>
                  <a:schemeClr val="bg1"/>
                </a:solidFill>
                <a:latin typeface="宋体" panose="02010600030101010101" pitchFamily="2" charset="-122"/>
                <a:ea typeface="宋体" panose="02010600030101010101" pitchFamily="2" charset="-122"/>
              </a:rPr>
              <a:t>文献法</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sym typeface="Wingdings 2" panose="05020102010507070707" pitchFamily="18" charset="2"/>
              </a:rPr>
              <a:t> </a:t>
            </a:r>
            <a:r>
              <a:rPr lang="zh-CN" altLang="en-US" dirty="0">
                <a:solidFill>
                  <a:schemeClr val="bg1"/>
                </a:solidFill>
                <a:latin typeface="宋体" panose="02010600030101010101" pitchFamily="2" charset="-122"/>
                <a:ea typeface="宋体" panose="02010600030101010101" pitchFamily="2" charset="-122"/>
              </a:rPr>
              <a:t>问卷法</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sym typeface="Wingdings 2" panose="05020102010507070707" pitchFamily="18" charset="2"/>
              </a:rPr>
              <a:t> </a:t>
            </a:r>
            <a:r>
              <a:rPr lang="zh-CN" altLang="en-US" dirty="0">
                <a:solidFill>
                  <a:schemeClr val="bg1"/>
                </a:solidFill>
                <a:latin typeface="宋体" panose="02010600030101010101" pitchFamily="2" charset="-122"/>
                <a:ea typeface="宋体" panose="02010600030101010101" pitchFamily="2" charset="-122"/>
              </a:rPr>
              <a:t>访谈法</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sym typeface="Wingdings 2" panose="05020102010507070707" pitchFamily="18" charset="2"/>
              </a:rPr>
              <a:t> </a:t>
            </a:r>
            <a:r>
              <a:rPr lang="zh-CN" altLang="en-US" dirty="0">
                <a:solidFill>
                  <a:schemeClr val="bg1"/>
                </a:solidFill>
                <a:latin typeface="宋体" panose="02010600030101010101" pitchFamily="2" charset="-122"/>
                <a:ea typeface="宋体" panose="02010600030101010101" pitchFamily="2" charset="-122"/>
              </a:rPr>
              <a:t>日志法</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sym typeface="Wingdings 2" panose="05020102010507070707" pitchFamily="18" charset="2"/>
              </a:rPr>
              <a:t> </a:t>
            </a:r>
            <a:r>
              <a:rPr lang="zh-CN" altLang="en-US" dirty="0">
                <a:solidFill>
                  <a:schemeClr val="bg1"/>
                </a:solidFill>
                <a:latin typeface="宋体" panose="02010600030101010101" pitchFamily="2" charset="-122"/>
                <a:ea typeface="宋体" panose="02010600030101010101" pitchFamily="2" charset="-122"/>
              </a:rPr>
              <a:t>实验法</a:t>
            </a:r>
            <a:endParaRPr lang="en-US" altLang="zh-CN" dirty="0">
              <a:solidFill>
                <a:schemeClr val="bg1"/>
              </a:solidFill>
              <a:latin typeface="宋体" panose="02010600030101010101" pitchFamily="2" charset="-122"/>
              <a:ea typeface="宋体" panose="02010600030101010101" pitchFamily="2" charset="-122"/>
            </a:endParaRPr>
          </a:p>
          <a:p>
            <a:pPr algn="ctr"/>
            <a:r>
              <a:rPr lang="en-US" altLang="zh-CN" dirty="0">
                <a:solidFill>
                  <a:schemeClr val="bg1"/>
                </a:solidFill>
                <a:latin typeface="宋体" panose="02010600030101010101" pitchFamily="2" charset="-122"/>
                <a:ea typeface="宋体" panose="02010600030101010101" pitchFamily="2" charset="-122"/>
              </a:rPr>
              <a:t>……</a:t>
            </a:r>
            <a:endParaRPr lang="zh-CN" altLang="en-US" dirty="0">
              <a:solidFill>
                <a:schemeClr val="bg1"/>
              </a:solidFill>
            </a:endParaRPr>
          </a:p>
        </p:txBody>
      </p:sp>
      <p:sp>
        <p:nvSpPr>
          <p:cNvPr id="10" name="思想气泡: 云 9"/>
          <p:cNvSpPr/>
          <p:nvPr/>
        </p:nvSpPr>
        <p:spPr>
          <a:xfrm>
            <a:off x="2978996" y="2295824"/>
            <a:ext cx="1780292" cy="2130268"/>
          </a:xfrm>
          <a:prstGeom prst="cloudCallout">
            <a:avLst>
              <a:gd name="adj1" fmla="val -47701"/>
              <a:gd name="adj2" fmla="val 42715"/>
            </a:avLst>
          </a:prstGeom>
          <a:solidFill>
            <a:schemeClr val="tx1"/>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调研类</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论述类</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验证类</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建构类</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研发类</a:t>
            </a:r>
            <a:endParaRPr lang="en-US" altLang="zh-CN" dirty="0">
              <a:solidFill>
                <a:schemeClr val="bg1"/>
              </a:solidFill>
              <a:latin typeface="宋体" panose="02010600030101010101" pitchFamily="2" charset="-122"/>
              <a:ea typeface="宋体" panose="02010600030101010101" pitchFamily="2" charset="-122"/>
            </a:endParaRPr>
          </a:p>
          <a:p>
            <a:pPr algn="ctr"/>
            <a:r>
              <a:rPr lang="en-US" altLang="zh-CN" dirty="0">
                <a:solidFill>
                  <a:schemeClr val="bg1"/>
                </a:solidFill>
              </a:rPr>
              <a:t>……</a:t>
            </a:r>
            <a:endParaRPr lang="zh-CN" altLang="en-US" dirty="0">
              <a:solidFill>
                <a:schemeClr val="bg1"/>
              </a:solidFill>
            </a:endParaRPr>
          </a:p>
        </p:txBody>
      </p:sp>
      <p:sp>
        <p:nvSpPr>
          <p:cNvPr id="11" name="思想气泡: 云 10"/>
          <p:cNvSpPr/>
          <p:nvPr/>
        </p:nvSpPr>
        <p:spPr>
          <a:xfrm>
            <a:off x="3962654" y="5255046"/>
            <a:ext cx="3341529" cy="1602954"/>
          </a:xfrm>
          <a:prstGeom prst="cloudCallout">
            <a:avLst>
              <a:gd name="adj1" fmla="val -91984"/>
              <a:gd name="adj2" fmla="val -37076"/>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宋体" panose="02010600030101010101" pitchFamily="2" charset="-122"/>
                <a:ea typeface="宋体" panose="02010600030101010101" pitchFamily="2" charset="-122"/>
              </a:rPr>
              <a:t>论著</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教材</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资源库</a:t>
            </a:r>
            <a:endParaRPr lang="en-US" altLang="zh-CN" dirty="0">
              <a:solidFill>
                <a:schemeClr val="bg1"/>
              </a:solidFill>
              <a:latin typeface="宋体" panose="02010600030101010101" pitchFamily="2" charset="-122"/>
              <a:ea typeface="宋体" panose="02010600030101010101" pitchFamily="2" charset="-122"/>
            </a:endParaRPr>
          </a:p>
          <a:p>
            <a:pPr algn="ctr"/>
            <a:r>
              <a:rPr lang="zh-CN" altLang="en-US" dirty="0">
                <a:solidFill>
                  <a:schemeClr val="bg1"/>
                </a:solidFill>
                <a:latin typeface="宋体" panose="02010600030101010101" pitchFamily="2" charset="-122"/>
                <a:ea typeface="宋体" panose="02010600030101010101" pitchFamily="2" charset="-122"/>
              </a:rPr>
              <a:t>（教改）模式</a:t>
            </a:r>
            <a:r>
              <a:rPr lang="en-US" altLang="zh-CN" dirty="0">
                <a:solidFill>
                  <a:schemeClr val="bg1"/>
                </a:solidFill>
                <a:latin typeface="宋体" panose="02010600030101010101" pitchFamily="2" charset="-122"/>
                <a:ea typeface="宋体" panose="02010600030101010101" pitchFamily="2" charset="-122"/>
              </a:rPr>
              <a:t>/</a:t>
            </a:r>
            <a:r>
              <a:rPr lang="zh-CN" altLang="en-US" dirty="0">
                <a:solidFill>
                  <a:schemeClr val="bg1"/>
                </a:solidFill>
                <a:latin typeface="宋体" panose="02010600030101010101" pitchFamily="2" charset="-122"/>
                <a:ea typeface="宋体" panose="02010600030101010101" pitchFamily="2" charset="-122"/>
              </a:rPr>
              <a:t>方案</a:t>
            </a:r>
            <a:endParaRPr lang="en-US" altLang="zh-CN" dirty="0">
              <a:solidFill>
                <a:schemeClr val="bg1"/>
              </a:solidFill>
              <a:latin typeface="宋体" panose="02010600030101010101" pitchFamily="2" charset="-122"/>
              <a:ea typeface="宋体" panose="02010600030101010101" pitchFamily="2" charset="-122"/>
            </a:endParaRPr>
          </a:p>
          <a:p>
            <a:pPr algn="ctr"/>
            <a:r>
              <a:rPr lang="en-US" altLang="zh-CN" dirty="0">
                <a:solidFill>
                  <a:schemeClr val="bg1"/>
                </a:solidFill>
              </a:rPr>
              <a:t>……</a:t>
            </a:r>
            <a:endParaRPr lang="zh-CN" altLang="en-US" dirty="0">
              <a:solidFill>
                <a:schemeClr val="bg1"/>
              </a:solidFill>
            </a:endParaRPr>
          </a:p>
        </p:txBody>
      </p:sp>
      <p:pic>
        <p:nvPicPr>
          <p:cNvPr id="9" name="图片 8"/>
          <p:cNvPicPr>
            <a:picLocks noChangeAspect="1"/>
          </p:cNvPicPr>
          <p:nvPr/>
        </p:nvPicPr>
        <p:blipFill>
          <a:blip r:embed="rId1"/>
          <a:stretch>
            <a:fillRect/>
          </a:stretch>
        </p:blipFill>
        <p:spPr>
          <a:xfrm>
            <a:off x="4517188" y="407352"/>
            <a:ext cx="7457947" cy="4607885"/>
          </a:xfrm>
          <a:prstGeom prst="rect">
            <a:avLst/>
          </a:prstGeom>
          <a:effectLst>
            <a:outerShdw blurRad="50800" dist="38100" dir="2700000" algn="tl" rotWithShape="0">
              <a:prstClr val="black">
                <a:alpha val="40000"/>
              </a:prstClr>
            </a:outerShdw>
          </a:effectLst>
        </p:spPr>
      </p:pic>
      <p:cxnSp>
        <p:nvCxnSpPr>
          <p:cNvPr id="13" name="直接连接符 12"/>
          <p:cNvCxnSpPr/>
          <p:nvPr/>
        </p:nvCxnSpPr>
        <p:spPr>
          <a:xfrm>
            <a:off x="8102009" y="691116"/>
            <a:ext cx="754912"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755219" y="949841"/>
            <a:ext cx="754912"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75452" y="1208567"/>
            <a:ext cx="896678"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517220" y="1488558"/>
            <a:ext cx="1201478"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935434" y="1757916"/>
            <a:ext cx="1201478"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860467" y="2034362"/>
            <a:ext cx="613142"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106095" y="2310810"/>
            <a:ext cx="1878417"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928886" y="2558903"/>
            <a:ext cx="567067"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907621" y="2814085"/>
            <a:ext cx="875412"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49386" y="3122429"/>
            <a:ext cx="1587797"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484781" y="3356345"/>
            <a:ext cx="535173"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43015" y="3622159"/>
            <a:ext cx="1130594"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058940" y="3898605"/>
            <a:ext cx="886046"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694430" y="4164419"/>
            <a:ext cx="1364510"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835116" y="4430233"/>
            <a:ext cx="1513368"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205332" y="4696047"/>
            <a:ext cx="1183756"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140998" y="4961861"/>
            <a:ext cx="1205021"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left)">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left)">
                                      <p:cBhvr>
                                        <p:cTn id="117" dur="5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left)">
                                      <p:cBhvr>
                                        <p:cTn id="1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235032" y="1113777"/>
            <a:ext cx="5753100" cy="5600700"/>
          </a:xfrm>
          <a:prstGeom prst="rect">
            <a:avLst/>
          </a:prstGeom>
        </p:spPr>
      </p:pic>
      <p:pic>
        <p:nvPicPr>
          <p:cNvPr id="7" name="图片 6"/>
          <p:cNvPicPr>
            <a:picLocks noChangeAspect="1"/>
          </p:cNvPicPr>
          <p:nvPr/>
        </p:nvPicPr>
        <p:blipFill>
          <a:blip r:embed="rId2"/>
          <a:stretch>
            <a:fillRect/>
          </a:stretch>
        </p:blipFill>
        <p:spPr>
          <a:xfrm>
            <a:off x="6163519" y="1454492"/>
            <a:ext cx="5791200" cy="1819275"/>
          </a:xfrm>
          <a:prstGeom prst="rect">
            <a:avLst/>
          </a:prstGeom>
        </p:spPr>
      </p:pic>
      <p:sp>
        <p:nvSpPr>
          <p:cNvPr id="8" name="矩形 7"/>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新标准指导下基于</a:t>
            </a:r>
            <a:r>
              <a:rPr lang="en-US" altLang="zh-CN" sz="2400" dirty="0">
                <a:latin typeface="宋体" panose="02010600030101010101" pitchFamily="2" charset="-122"/>
                <a:ea typeface="宋体" panose="02010600030101010101" pitchFamily="2" charset="-122"/>
              </a:rPr>
              <a:t>BOPPPS</a:t>
            </a:r>
            <a:r>
              <a:rPr lang="zh-CN" altLang="en-US" sz="2400" dirty="0">
                <a:latin typeface="宋体" panose="02010600030101010101" pitchFamily="2" charset="-122"/>
                <a:ea typeface="宋体" panose="02010600030101010101" pitchFamily="2" charset="-122"/>
              </a:rPr>
              <a:t>模型的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实用英语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混合式教学研究与实践</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61051" y="1258075"/>
            <a:ext cx="5800725" cy="5362575"/>
          </a:xfrm>
          <a:prstGeom prst="rect">
            <a:avLst/>
          </a:prstGeom>
        </p:spPr>
      </p:pic>
      <p:pic>
        <p:nvPicPr>
          <p:cNvPr id="5" name="图片 4"/>
          <p:cNvPicPr>
            <a:picLocks noChangeAspect="1"/>
          </p:cNvPicPr>
          <p:nvPr/>
        </p:nvPicPr>
        <p:blipFill>
          <a:blip r:embed="rId2"/>
          <a:stretch>
            <a:fillRect/>
          </a:stretch>
        </p:blipFill>
        <p:spPr>
          <a:xfrm>
            <a:off x="6151488" y="1274466"/>
            <a:ext cx="5800725" cy="3267075"/>
          </a:xfrm>
          <a:prstGeom prst="rect">
            <a:avLst/>
          </a:prstGeom>
        </p:spPr>
      </p:pic>
      <p:pic>
        <p:nvPicPr>
          <p:cNvPr id="6" name="图片 5"/>
          <p:cNvPicPr>
            <a:picLocks noChangeAspect="1"/>
          </p:cNvPicPr>
          <p:nvPr/>
        </p:nvPicPr>
        <p:blipFill>
          <a:blip r:embed="rId3"/>
          <a:stretch>
            <a:fillRect/>
          </a:stretch>
        </p:blipFill>
        <p:spPr>
          <a:xfrm>
            <a:off x="6170538" y="4527144"/>
            <a:ext cx="5762625" cy="1057275"/>
          </a:xfrm>
          <a:prstGeom prst="rect">
            <a:avLst/>
          </a:prstGeom>
        </p:spPr>
      </p:pic>
      <p:sp>
        <p:nvSpPr>
          <p:cNvPr id="7" name="矩形 6"/>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新标准指导下基于</a:t>
            </a:r>
            <a:r>
              <a:rPr lang="en-US" altLang="zh-CN" sz="2400" dirty="0">
                <a:latin typeface="宋体" panose="02010600030101010101" pitchFamily="2" charset="-122"/>
                <a:ea typeface="宋体" panose="02010600030101010101" pitchFamily="2" charset="-122"/>
              </a:rPr>
              <a:t>BOPPPS</a:t>
            </a:r>
            <a:r>
              <a:rPr lang="zh-CN" altLang="en-US" sz="2400" dirty="0">
                <a:latin typeface="宋体" panose="02010600030101010101" pitchFamily="2" charset="-122"/>
                <a:ea typeface="宋体" panose="02010600030101010101" pitchFamily="2" charset="-122"/>
              </a:rPr>
              <a:t>模型的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实用英语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混合式教学研究与实践</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9961" y="1208013"/>
            <a:ext cx="5734050" cy="3038475"/>
          </a:xfrm>
          <a:prstGeom prst="rect">
            <a:avLst/>
          </a:prstGeom>
        </p:spPr>
      </p:pic>
      <p:pic>
        <p:nvPicPr>
          <p:cNvPr id="5" name="图片 4"/>
          <p:cNvPicPr>
            <a:picLocks noChangeAspect="1"/>
          </p:cNvPicPr>
          <p:nvPr/>
        </p:nvPicPr>
        <p:blipFill>
          <a:blip r:embed="rId2"/>
          <a:stretch>
            <a:fillRect/>
          </a:stretch>
        </p:blipFill>
        <p:spPr>
          <a:xfrm>
            <a:off x="6079608" y="1207127"/>
            <a:ext cx="5753100" cy="3571875"/>
          </a:xfrm>
          <a:prstGeom prst="rect">
            <a:avLst/>
          </a:prstGeom>
        </p:spPr>
      </p:pic>
      <p:sp>
        <p:nvSpPr>
          <p:cNvPr id="6" name="矩形 5"/>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新标准指导下基于</a:t>
            </a:r>
            <a:r>
              <a:rPr lang="en-US" altLang="zh-CN" sz="2400" dirty="0">
                <a:latin typeface="宋体" panose="02010600030101010101" pitchFamily="2" charset="-122"/>
                <a:ea typeface="宋体" panose="02010600030101010101" pitchFamily="2" charset="-122"/>
              </a:rPr>
              <a:t>BOPPPS</a:t>
            </a:r>
            <a:r>
              <a:rPr lang="zh-CN" altLang="en-US" sz="2400" dirty="0">
                <a:latin typeface="宋体" panose="02010600030101010101" pitchFamily="2" charset="-122"/>
                <a:ea typeface="宋体" panose="02010600030101010101" pitchFamily="2" charset="-122"/>
              </a:rPr>
              <a:t>模型的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实用英语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混合式教学研究与实践</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54529" y="1346126"/>
            <a:ext cx="5762625" cy="2762250"/>
          </a:xfrm>
          <a:prstGeom prst="rect">
            <a:avLst/>
          </a:prstGeom>
        </p:spPr>
      </p:pic>
      <p:pic>
        <p:nvPicPr>
          <p:cNvPr id="5" name="图片 4"/>
          <p:cNvPicPr>
            <a:picLocks noChangeAspect="1"/>
          </p:cNvPicPr>
          <p:nvPr/>
        </p:nvPicPr>
        <p:blipFill>
          <a:blip r:embed="rId2"/>
          <a:stretch>
            <a:fillRect/>
          </a:stretch>
        </p:blipFill>
        <p:spPr>
          <a:xfrm>
            <a:off x="348659" y="4137837"/>
            <a:ext cx="5753100" cy="2133600"/>
          </a:xfrm>
          <a:prstGeom prst="rect">
            <a:avLst/>
          </a:prstGeom>
        </p:spPr>
      </p:pic>
      <p:sp>
        <p:nvSpPr>
          <p:cNvPr id="6" name="矩形 5"/>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新标准指导下基于</a:t>
            </a:r>
            <a:r>
              <a:rPr lang="en-US" altLang="zh-CN" sz="2400" dirty="0">
                <a:latin typeface="宋体" panose="02010600030101010101" pitchFamily="2" charset="-122"/>
                <a:ea typeface="宋体" panose="02010600030101010101" pitchFamily="2" charset="-122"/>
              </a:rPr>
              <a:t>BOPPPS</a:t>
            </a:r>
            <a:r>
              <a:rPr lang="zh-CN" altLang="en-US" sz="2400" dirty="0">
                <a:latin typeface="宋体" panose="02010600030101010101" pitchFamily="2" charset="-122"/>
                <a:ea typeface="宋体" panose="02010600030101010101" pitchFamily="2" charset="-122"/>
              </a:rPr>
              <a:t>模型的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实用英语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混合式教学研究与实践</a:t>
            </a:r>
            <a:endParaRPr lang="zh-CN" altLang="en-US" sz="2400" dirty="0">
              <a:latin typeface="宋体" panose="02010600030101010101" pitchFamily="2" charset="-122"/>
              <a:ea typeface="宋体" panose="02010600030101010101" pitchFamily="2" charset="-122"/>
            </a:endParaRPr>
          </a:p>
        </p:txBody>
      </p:sp>
      <p:sp>
        <p:nvSpPr>
          <p:cNvPr id="7" name="文本框 6"/>
          <p:cNvSpPr txBox="1"/>
          <p:nvPr/>
        </p:nvSpPr>
        <p:spPr>
          <a:xfrm>
            <a:off x="6655981" y="1371600"/>
            <a:ext cx="4414798" cy="280076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       </a:t>
            </a: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线下   线上</a:t>
            </a:r>
            <a:endPar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altLang="zh-CN" sz="2400" dirty="0">
              <a:solidFill>
                <a:srgbClr val="FFFF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O</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                     </a:t>
            </a:r>
            <a:r>
              <a:rPr lang="zh-CN" altLang="en-US" dirty="0">
                <a:solidFill>
                  <a:srgbClr val="FFFF00"/>
                </a:solidFill>
                <a:latin typeface="宋体" panose="02010600030101010101" pitchFamily="2" charset="-122"/>
                <a:ea typeface="宋体" panose="02010600030101010101" pitchFamily="2" charset="-122"/>
                <a:cs typeface="Times New Roman" panose="02020603050405020304" pitchFamily="18" charset="0"/>
                <a:sym typeface="Wingdings 2" panose="05020102010507070707" pitchFamily="18" charset="2"/>
              </a:rPr>
              <a:t>（个性化教学资源）</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                 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                     </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a:t>
            </a:r>
            <a:r>
              <a:rPr lang="en-US" altLang="zh-CN" sz="32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 </a:t>
            </a:r>
            <a:r>
              <a:rPr lang="zh-CN" altLang="en-US" dirty="0">
                <a:solidFill>
                  <a:srgbClr val="FFFF00"/>
                </a:solidFill>
                <a:latin typeface="宋体" panose="02010600030101010101" pitchFamily="2" charset="-122"/>
                <a:ea typeface="宋体" panose="02010600030101010101" pitchFamily="2" charset="-122"/>
                <a:cs typeface="Times New Roman" panose="02020603050405020304" pitchFamily="18" charset="0"/>
                <a:sym typeface="Wingdings 2" panose="05020102010507070707" pitchFamily="18" charset="2"/>
              </a:rPr>
              <a:t>（个性化教学资源）</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        </a:t>
            </a:r>
            <a:r>
              <a:rPr lang="zh-CN" altLang="en-US" dirty="0">
                <a:solidFill>
                  <a:srgbClr val="FFFF00"/>
                </a:solidFill>
                <a:latin typeface="宋体" panose="02010600030101010101" pitchFamily="2" charset="-122"/>
                <a:ea typeface="宋体" panose="02010600030101010101" pitchFamily="2" charset="-122"/>
                <a:cs typeface="Times New Roman" panose="02020603050405020304" pitchFamily="18" charset="0"/>
                <a:sym typeface="Wingdings 2" panose="05020102010507070707" pitchFamily="18" charset="2"/>
              </a:rPr>
              <a:t>（针对性指导）</a:t>
            </a:r>
            <a:endParaRPr lang="en-US" altLang="zh-CN"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S</a:t>
            </a:r>
            <a:r>
              <a:rPr lang="en-US" altLang="zh-CN" sz="2400" dirty="0">
                <a:solidFill>
                  <a:srgbClr val="FFFF00"/>
                </a:solidFill>
                <a:latin typeface="Times New Roman" panose="02020603050405020304" pitchFamily="18" charset="0"/>
                <a:cs typeface="Times New Roman" panose="02020603050405020304" pitchFamily="18" charset="0"/>
                <a:sym typeface="Wingdings 2" panose="05020102010507070707" pitchFamily="18" charset="2"/>
              </a:rPr>
              <a:t>       </a:t>
            </a:r>
            <a:r>
              <a:rPr lang="zh-CN" altLang="en-US" dirty="0">
                <a:solidFill>
                  <a:srgbClr val="FFFF00"/>
                </a:solidFill>
                <a:latin typeface="宋体" panose="02010600030101010101" pitchFamily="2" charset="-122"/>
                <a:ea typeface="宋体" panose="02010600030101010101" pitchFamily="2" charset="-122"/>
                <a:cs typeface="Times New Roman" panose="02020603050405020304" pitchFamily="18" charset="0"/>
                <a:sym typeface="Wingdings 2" panose="05020102010507070707" pitchFamily="18" charset="2"/>
              </a:rPr>
              <a:t>（展示学习成效）</a:t>
            </a:r>
            <a:endParaRPr lang="zh-CN" altLang="en-US" dirty="0">
              <a:solidFill>
                <a:srgbClr val="FFFF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p:cNvSpPr txBox="1"/>
          <p:nvPr/>
        </p:nvSpPr>
        <p:spPr>
          <a:xfrm>
            <a:off x="6677246" y="4465674"/>
            <a:ext cx="5018568" cy="1631216"/>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rtlCol="0">
            <a:spAutoFit/>
          </a:bodyPr>
          <a:lstStyle/>
          <a:p>
            <a:r>
              <a:rPr lang="en-US" altLang="zh-CN" sz="2000" dirty="0">
                <a:solidFill>
                  <a:srgbClr val="FFFF00"/>
                </a:solidFill>
                <a:latin typeface="宋体" panose="02010600030101010101" pitchFamily="2" charset="-122"/>
                <a:ea typeface="宋体" panose="02010600030101010101" pitchFamily="2" charset="-122"/>
              </a:rPr>
              <a:t>【</a:t>
            </a:r>
            <a:r>
              <a:rPr lang="zh-CN" altLang="en-US" sz="2000" dirty="0">
                <a:solidFill>
                  <a:srgbClr val="FFFF00"/>
                </a:solidFill>
                <a:latin typeface="宋体" panose="02010600030101010101" pitchFamily="2" charset="-122"/>
                <a:ea typeface="宋体" panose="02010600030101010101" pitchFamily="2" charset="-122"/>
              </a:rPr>
              <a:t>研究设计</a:t>
            </a:r>
            <a:r>
              <a:rPr lang="en-US" altLang="zh-CN" sz="2000" dirty="0">
                <a:solidFill>
                  <a:srgbClr val="FFFF00"/>
                </a:solidFill>
                <a:latin typeface="宋体" panose="02010600030101010101" pitchFamily="2" charset="-122"/>
                <a:ea typeface="宋体" panose="02010600030101010101" pitchFamily="2" charset="-122"/>
              </a:rPr>
              <a:t>】</a:t>
            </a:r>
            <a:endParaRPr lang="en-US" altLang="zh-CN" sz="2000" dirty="0">
              <a:solidFill>
                <a:srgbClr val="FFFF00"/>
              </a:solidFill>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、根据新课标建设</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实用英语</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线上线下教学资源；</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、实证研究“基于</a:t>
            </a:r>
            <a:r>
              <a:rPr lang="en-US" altLang="zh-CN" sz="2000" dirty="0">
                <a:latin typeface="宋体" panose="02010600030101010101" pitchFamily="2" charset="-122"/>
                <a:ea typeface="宋体" panose="02010600030101010101" pitchFamily="2" charset="-122"/>
              </a:rPr>
              <a:t>BOPPPS</a:t>
            </a:r>
            <a:r>
              <a:rPr lang="zh-CN" altLang="en-US" sz="2000" dirty="0">
                <a:latin typeface="宋体" panose="02010600030101010101" pitchFamily="2" charset="-122"/>
                <a:ea typeface="宋体" panose="02010600030101010101" pitchFamily="2" charset="-122"/>
              </a:rPr>
              <a:t>线上线下教学模式”的有效性：前测</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后测；问卷调查</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90609" y="1543545"/>
            <a:ext cx="5810250" cy="4867275"/>
          </a:xfrm>
          <a:prstGeom prst="rect">
            <a:avLst/>
          </a:prstGeom>
        </p:spPr>
      </p:pic>
      <p:pic>
        <p:nvPicPr>
          <p:cNvPr id="5" name="图片 4"/>
          <p:cNvPicPr>
            <a:picLocks noChangeAspect="1"/>
          </p:cNvPicPr>
          <p:nvPr/>
        </p:nvPicPr>
        <p:blipFill>
          <a:blip r:embed="rId2"/>
          <a:stretch>
            <a:fillRect/>
          </a:stretch>
        </p:blipFill>
        <p:spPr>
          <a:xfrm>
            <a:off x="6189381" y="1801731"/>
            <a:ext cx="5762625" cy="3648075"/>
          </a:xfrm>
          <a:prstGeom prst="rect">
            <a:avLst/>
          </a:prstGeom>
        </p:spPr>
      </p:pic>
      <p:sp>
        <p:nvSpPr>
          <p:cNvPr id="6" name="矩形 5"/>
          <p:cNvSpPr/>
          <p:nvPr/>
        </p:nvSpPr>
        <p:spPr>
          <a:xfrm>
            <a:off x="177208" y="511491"/>
            <a:ext cx="10476615" cy="461665"/>
          </a:xfrm>
          <a:prstGeom prst="rect">
            <a:avLst/>
          </a:prstGeom>
        </p:spPr>
        <p:txBody>
          <a:bodyPr wrap="square">
            <a:spAutoFit/>
          </a:bodyPr>
          <a:lstStyle/>
          <a:p>
            <a:r>
              <a:rPr lang="zh-CN" altLang="en-US" sz="2400" dirty="0">
                <a:latin typeface="宋体" panose="02010600030101010101" pitchFamily="2" charset="-122"/>
                <a:ea typeface="宋体" panose="02010600030101010101" pitchFamily="2" charset="-122"/>
              </a:rPr>
              <a:t>混合式教学模式下高职学生英语自主学习能力提升的方法和实践研究</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PP_MARK_KEY" val="6ca34a64-ea86-40d7-940d-3eda838aabb2"/>
</p:tagLst>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1200</Words>
  <Application>WPS 演示</Application>
  <PresentationFormat>宽屏</PresentationFormat>
  <Paragraphs>112</Paragraphs>
  <Slides>13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宋体</vt:lpstr>
      <vt:lpstr>Wingdings</vt:lpstr>
      <vt:lpstr>Wingdings 3</vt:lpstr>
      <vt:lpstr>华文行楷</vt:lpstr>
      <vt:lpstr>楷体</vt:lpstr>
      <vt:lpstr>Walbaum Text</vt:lpstr>
      <vt:lpstr>Vijaya</vt:lpstr>
      <vt:lpstr>仿宋</vt:lpstr>
      <vt:lpstr>Wingdings 2</vt:lpstr>
      <vt:lpstr>Times New Roman</vt:lpstr>
      <vt:lpstr>微软雅黑</vt:lpstr>
      <vt:lpstr>Arial Unicode MS</vt:lpstr>
      <vt:lpstr>幼圆</vt:lpstr>
      <vt:lpstr>Century Gothic</vt:lpstr>
      <vt:lpstr>Calibri</vt:lpstr>
      <vt:lpstr>切片</vt:lpstr>
      <vt:lpstr>PowerPoint 演示文稿</vt:lpstr>
      <vt:lpstr>课题申报的规范 与 课题研究的思路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曾用强</dc:creator>
  <cp:lastModifiedBy>WPS_1622777759</cp:lastModifiedBy>
  <cp:revision>28</cp:revision>
  <dcterms:created xsi:type="dcterms:W3CDTF">2022-11-19T00:49:00Z</dcterms:created>
  <dcterms:modified xsi:type="dcterms:W3CDTF">2022-11-23T06:36:19Z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9BDF63B4F4F74CFFBB4C6CF3C7268C74</vt:lpwstr>
  </property>
  <property fmtid="{D5CDD505-2E9C-101B-9397-08002B2CF9AE}" pid="3" name="KSOProductBuildVer">
    <vt:lpwstr>2052-11.1.0.12763</vt:lpwstr>
  </property>
</Properties>
</file>